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3" r:id="rId7"/>
    <p:sldId id="264" r:id="rId8"/>
    <p:sldId id="270" r:id="rId9"/>
    <p:sldId id="268" r:id="rId10"/>
    <p:sldId id="267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55"/>
    <p:restoredTop sz="96121"/>
  </p:normalViewPr>
  <p:slideViewPr>
    <p:cSldViewPr snapToGrid="0">
      <p:cViewPr varScale="1">
        <p:scale>
          <a:sx n="99" d="100"/>
          <a:sy n="99" d="100"/>
        </p:scale>
        <p:origin x="17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823B-4693-959F-264F-B6DA158EF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332A74-76AC-D143-911E-AF5EC6A47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2A220-2C23-AFCF-3393-FDE2F489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08077-A604-6DD0-AE01-1068BF82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1E9326-750D-0025-AC1F-982F2862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13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3FDE5-EA38-B9CB-96A3-0B00B147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05239F-F3E6-2FB9-9FFF-4367F60E0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D531A-5048-5A5B-80D9-CFCE11B6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47F4F-DD05-BA74-98A5-A913A670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3593B-C6F3-3BBB-503D-93B11980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06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120656-BDCA-4448-0D80-E8F1B8D98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5DD2-0F33-4CFF-5A8D-640B5A3C4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4DD00A-7272-3E77-35C7-C0F0DE6A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09328-3457-2B8A-0A8E-7D1CCA8C8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EB7EA-5306-4ABF-3DB9-16B55AB2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8E116-C421-A0A7-186C-182AD4DB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422CF4-C0AC-BC70-ABF1-539197F45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6715DE-BD17-FF56-51D6-2A8488CD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F97F9-C412-05FD-4699-CCE469ED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9B4EFD-FF48-0C90-D989-F5ED9FA6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4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A29F6-32F4-2C16-1E6E-D1C8ECFA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AEC10-408E-81ED-A9CB-6E68C50C7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DF168-FBFC-376E-71FE-4A30142E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CDE935-F846-965C-9A48-6903B408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4DE87-EC18-7675-8DE5-568E0E25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4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43CF-4EF5-A7EB-C4E3-2C638F9E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BCD74-2276-70C3-6898-19B546B95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61BFC8-8CE3-2907-8778-F44970C6B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74B099-683C-2B04-8487-75028BCD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297ABD-9B91-196C-7779-D654A053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21BF19-FBB8-0599-62D4-153E009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4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98211-D50E-FA40-D667-63238A28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B1DD4-E850-FF83-DEB1-6E536DC0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2352B7-E151-AF3D-47E2-F6EC132F9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35B4C1-A12B-60CD-426D-066DF58A8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485589-B73C-AC9A-A4E1-DD8212BFC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FC270C-E955-BF98-08C4-A5977460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FB007D-5D7C-8AFE-1FDA-C8D02990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900D5D-38AC-410F-A012-94F15DB2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7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BC1AC-9144-965C-8AC5-44A14CB00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9D645D-44DB-1E92-05EB-07817902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91EA40-6E5E-688A-C0B4-B4486AB6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30DC6-D1D7-CEE8-A05E-1C17240E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2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D60D05-7D9D-DCAF-E3EC-0A5F9859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AAE152-EDFB-BA18-F320-FB30520B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77978A-84BE-5DBD-F90D-F0FB4E62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FF691-D70A-C106-4BF1-A4042DEF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065BA-F637-ABA7-CF19-AC9014F1A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9E4029-73A7-6E08-E807-8BE9A400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BC0C1-8A9E-5B8A-A700-2CAC4A05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CBDF40-7134-4E9F-7C18-9AA1C2EE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5968EC-05D3-A6E7-27C5-6920BCBA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9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9BB97-A6D9-FBD5-5F35-4DFD4406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10E8A7-F179-C0FF-3029-645A1C8D2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13A586-44EF-7011-823D-768F936BC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6E680-0D00-939D-D737-93CEACE0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89361C-7A10-A3A8-995D-BC7E9621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6F40F3-1DE6-A5EC-405E-936BF5DA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9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3A705-A310-24A0-6F94-74699BCC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10D654-06C5-833D-9B24-88107F7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D3FE13-AAFF-F96B-E3E1-11B502139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495D-9C49-A049-882B-663C5D668971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456F01-E04B-F376-F1C0-E58B4406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21402C-4194-9F71-7526-24FDEF076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8DD1B-ECD4-814A-82E4-83D1B1AAC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012913@pnu.edu.ru" TargetMode="External"/><Relationship Id="rId2" Type="http://schemas.openxmlformats.org/officeDocument/2006/relationships/hyperlink" Target="https://pnu.edu.ru/ru/applica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ant.ru/hotlaw/federal/164952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Рисунок 4" descr="Изображение выглядит как текст, снимок экрана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CBAFD7F-A791-76CD-86DE-7CFA4109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-1" r="888" b="9547"/>
          <a:stretch/>
        </p:blipFill>
        <p:spPr>
          <a:xfrm>
            <a:off x="-1" y="9"/>
            <a:ext cx="12192001" cy="69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0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76FA-4C4A-4C2F-F215-EE7DF6BB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554" y="874083"/>
            <a:ext cx="7077245" cy="1294284"/>
          </a:xfrm>
        </p:spPr>
        <p:txBody>
          <a:bodyPr>
            <a:normAutofit/>
          </a:bodyPr>
          <a:lstStyle/>
          <a:p>
            <a:r>
              <a:rPr lang="ru-RU" sz="28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Подробная </a:t>
            </a:r>
            <a:r>
              <a:rPr lang="ru-RU" sz="32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информация</a:t>
            </a:r>
            <a:r>
              <a:rPr lang="ru-RU" sz="28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о поступлении на сайте ТОГУ  </a:t>
            </a:r>
            <a:r>
              <a:rPr lang="ru-RU" sz="2800" u="sng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  <a:hlinkClick r:id="rId2"/>
              </a:rPr>
              <a:t>https://pnu.edu.ru/ru/applicant/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7AB691-E08D-FA00-F6C2-8AD2DEDC0FE1}"/>
              </a:ext>
            </a:extLst>
          </p:cNvPr>
          <p:cNvSpPr txBox="1"/>
          <p:nvPr/>
        </p:nvSpPr>
        <p:spPr>
          <a:xfrm>
            <a:off x="2590452" y="4202631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Руководитель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высшей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школы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управления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природными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ресурсами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канд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техн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наук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доцент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BE0E9-FC12-450C-CDD9-964C9E5757EC}"/>
              </a:ext>
            </a:extLst>
          </p:cNvPr>
          <p:cNvSpPr txBox="1"/>
          <p:nvPr/>
        </p:nvSpPr>
        <p:spPr>
          <a:xfrm>
            <a:off x="2669523" y="5187898"/>
            <a:ext cx="6096000" cy="62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95"/>
              </a:lnSpc>
              <a:spcBef>
                <a:spcPts val="800"/>
              </a:spcBef>
            </a:pPr>
            <a:r>
              <a:rPr lang="ru-RU" sz="18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Жебо Анна Владимировна</a:t>
            </a:r>
            <a:endParaRPr lang="ru-RU" sz="16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800" u="sng" dirty="0">
                <a:effectLst/>
                <a:latin typeface="Times New Roman" panose="02020603050405020304" pitchFamily="18" charset="0"/>
                <a:ea typeface="Arial Unicode MS" panose="020B0604020202020204" pitchFamily="34" charset="-128"/>
                <a:hlinkClick r:id="rId3"/>
              </a:rPr>
              <a:t>012913@pnu.edu.ru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1F34D-2104-F1B3-C285-A872EDE4F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598" y="3863695"/>
            <a:ext cx="1922252" cy="21202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2EFA22-4298-151D-4724-F42C82155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63" y="508250"/>
            <a:ext cx="2639149" cy="2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9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снимок экрана, Танец, Вымышленный персонаж, коллаж&#10;&#10;Автоматически созданное описание">
            <a:extLst>
              <a:ext uri="{FF2B5EF4-FFF2-40B4-BE49-F238E27FC236}">
                <a16:creationId xmlns:a16="http://schemas.microsoft.com/office/drawing/2014/main" id="{1E59E405-19FA-116E-B8FC-F5CBAD5C1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одежда, человек, Танец, коллаж&#10;&#10;Автоматически созданное описание">
            <a:extLst>
              <a:ext uri="{FF2B5EF4-FFF2-40B4-BE49-F238E27FC236}">
                <a16:creationId xmlns:a16="http://schemas.microsoft.com/office/drawing/2014/main" id="{875BD527-189D-38C3-C9BF-95AA9BAD3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Человеческое лицо, человек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0CF753A9-8B71-B687-AC98-CFB91BF0E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снимок экрана, человек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F6B842B1-E447-E48D-0985-83CB405ED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8CAD0018-56BF-6F9E-20F3-FFD9F4E2B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6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43275-9FBD-97FB-2BD2-D7B37FA1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19.03.04 Технология продукции и организация общественного питания, профиль «Технология и организация в индустрии питания –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бюджетных мест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EC99A-63A6-5E30-0B4D-193B542BE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4326" y="1690688"/>
            <a:ext cx="6915150" cy="192212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 профессиональной деятельности: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и проектирование новых предприятий питания, контроль  качества производимой продукции на всех этапах: от поступления сырья до момента реализации и организации её потребления, изобретательская и рационализаторская работа; участие в проведении экспериментов по освоению новых технологий и внедрению их в производство, в организационных мероприятиях по своевременному освоению производственных мощностей.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89D81-BEF8-C5B3-F1D3-BE80A98B604C}"/>
              </a:ext>
            </a:extLst>
          </p:cNvPr>
          <p:cNvSpPr txBox="1"/>
          <p:nvPr/>
        </p:nvSpPr>
        <p:spPr>
          <a:xfrm>
            <a:off x="4244326" y="4158613"/>
            <a:ext cx="3163273" cy="206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 Русский язык,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Математика,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Физика или Химия или Иностранный язык или Информатика и ИКТ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53162-CDDC-6626-4E5D-66D223688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1612610"/>
            <a:ext cx="3721390" cy="372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56CB78-70AD-6F9F-8206-143606E4A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01" y="3970426"/>
            <a:ext cx="4026515" cy="2393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39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F5AAB-0F4D-D22B-F045-24FD16B1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" y="1274852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Новая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образовательная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программа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2024г</a:t>
            </a:r>
            <a:br>
              <a:rPr lang="ru-RU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35.03.04 </a:t>
            </a:r>
            <a:r>
              <a:rPr lang="en-US" sz="34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АГРОНОМИЯ </a:t>
            </a:r>
            <a:br>
              <a:rPr lang="ru-RU" sz="34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профиль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Инновационные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агротехнологии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30C15-52FE-9D05-8191-1DD853CD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50814"/>
            <a:ext cx="6894576" cy="387387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198DC-2932-527C-9378-7397050F1CC8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>
                <a:ln>
                  <a:noFill/>
                </a:ln>
                <a:effectLst/>
              </a:rPr>
              <a:t>Программа реализуется совместно с ХФИЦ Дальневосточный научно-исследовательский институт сельского хозяйства</a:t>
            </a:r>
          </a:p>
        </p:txBody>
      </p:sp>
      <p:pic>
        <p:nvPicPr>
          <p:cNvPr id="9" name="Рисунок 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22664E7-688E-F622-6C73-B83ABA14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57" y="209550"/>
            <a:ext cx="1204368" cy="12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8CF1-F1F1-A9DD-1275-F98EA6AD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ru-RU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 профессиональной деятельности: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87EAC8-D2D2-6C76-275D-F7E672088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 fontAlgn="ctr">
              <a:spcAft>
                <a:spcPts val="800"/>
              </a:spcAft>
            </a:pPr>
            <a:r>
              <a:rPr lang="ru-RU" sz="1600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пригодности агроландшафтов для возделывания сельскохозяйственных культур и их рациональное использование;</a:t>
            </a: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spcAft>
                <a:spcPts val="800"/>
              </a:spcAft>
            </a:pPr>
            <a:r>
              <a:rPr lang="ru-RU" sz="1600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инновационных технологий в системах зонального и точного земледелия;</a:t>
            </a: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spcAft>
                <a:spcPts val="800"/>
              </a:spcAft>
            </a:pPr>
            <a:r>
              <a:rPr lang="ru-RU" sz="1600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удобрений, средств защиты растений, семян, сортов и гибридов сельскохозяйственных культур, сельскохозяйственной техники;</a:t>
            </a: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>
              <a:spcAft>
                <a:spcPts val="800"/>
              </a:spcAft>
            </a:pPr>
            <a:r>
              <a:rPr lang="ru-RU" sz="1600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эффективности производства продукции растениеводства;</a:t>
            </a:r>
            <a:endParaRPr lang="ru-RU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состояния и перспектив повышения урожайности сельскохозяйственных культур</a:t>
            </a:r>
            <a:r>
              <a:rPr lang="ru-RU" sz="1600">
                <a:effectLst/>
              </a:rPr>
              <a:t> </a:t>
            </a:r>
            <a:endParaRPr lang="ru-RU" sz="16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FE92B-D83D-7BA7-6061-F0D1E3EF1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469605"/>
            <a:ext cx="4788505" cy="3186532"/>
          </a:xfrm>
          <a:prstGeom prst="rect">
            <a:avLst/>
          </a:prstGeom>
          <a:noFill/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9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D3182-D827-FA9F-E6C0-85ACE847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44" y="278134"/>
            <a:ext cx="10515600" cy="1325563"/>
          </a:xfrm>
        </p:spPr>
        <p:txBody>
          <a:bodyPr/>
          <a:lstStyle/>
          <a:p>
            <a:r>
              <a:rPr lang="ru-RU" b="1" dirty="0"/>
              <a:t>Набор 2024 года -  25 бюджетных мест</a:t>
            </a:r>
            <a:br>
              <a:rPr lang="ru-RU" b="1" dirty="0"/>
            </a:br>
            <a:r>
              <a:rPr lang="ru-RU" b="1" dirty="0"/>
              <a:t>очная форма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DCEAE-E760-C07B-310A-C3C856C9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23" y="1690688"/>
            <a:ext cx="5549721" cy="2707738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Биология,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География или Математика, или Химия или Физика или Информатика и ИКТ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C83120-F7F5-B0AE-DC09-067B651B7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12" y="1943100"/>
            <a:ext cx="5553648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10EFC-6977-9151-5FCA-F352FB7E0020}"/>
              </a:ext>
            </a:extLst>
          </p:cNvPr>
          <p:cNvSpPr txBox="1"/>
          <p:nvPr/>
        </p:nvSpPr>
        <p:spPr>
          <a:xfrm>
            <a:off x="546279" y="3695058"/>
            <a:ext cx="5193810" cy="2797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поступления в вузы в 2024 году абитуриенту необходимо будет получить минимум следующее количество баллов по общеобразовательным предметам (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приказ Минобрнауки России от 28 августа 2023 г. № 825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Русский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язык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40;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Биология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39;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География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40;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Математика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39;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Химия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39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Физика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 – 39;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Информатика и информационные технологии – 44.</a:t>
            </a:r>
            <a:endParaRPr lang="ru-RU" sz="1200" dirty="0">
              <a:effectLst/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10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E8133-3926-1876-4C56-9C971FC0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Новая программа с 2025 года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36.05.01 Ветеринария, специализация «Ветеринария»</a:t>
            </a:r>
            <a:r>
              <a:rPr lang="ru-RU" sz="5400" b="1" dirty="0">
                <a:effectLst/>
              </a:rPr>
              <a:t> </a:t>
            </a:r>
            <a:endParaRPr lang="ru-RU" sz="5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39A98C-E19D-DA23-0EB8-9FABA72F2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71704" cy="160337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Ветеринарные врачи з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анимаются диагностикой, лечением и профилактикой заболеваний животных; осуществляют защиту населения от болезней, общих для человека и животных; обеспечивают безопасность продуктов животного происхождения, лекарственных средств и кормов для животных; предотвращают распространения заразных болезней на территории страны.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7A8-7760-00A1-E6B7-078EF11B9EA2}"/>
              </a:ext>
            </a:extLst>
          </p:cNvPr>
          <p:cNvSpPr txBox="1"/>
          <p:nvPr/>
        </p:nvSpPr>
        <p:spPr>
          <a:xfrm>
            <a:off x="5126261" y="3937592"/>
            <a:ext cx="6098146" cy="186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язык,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Биология,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Математика или Физика или  Иностранный язык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26405D-2B4D-D6E8-FA97-7D25C7B4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121" y="642780"/>
            <a:ext cx="2921157" cy="292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1B5D0-EB17-73AD-6CA0-D0B8ACAF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63937"/>
            <a:ext cx="3631104" cy="2744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3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56CC40-42DF-53A3-B93E-C66E6466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Межвузовский кампус мирового уровня</a:t>
            </a:r>
          </a:p>
        </p:txBody>
      </p:sp>
      <p:pic>
        <p:nvPicPr>
          <p:cNvPr id="4" name="Объект 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901AAB1-F2F9-D1AA-1B12-A674287A2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787149" y="1172491"/>
            <a:ext cx="10109451" cy="56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8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31620</TotalTime>
  <Words>395</Words>
  <Application>Microsoft Macintosh PowerPoint</Application>
  <PresentationFormat>Широкоэкранный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19.03.04 Технология продукции и организация общественного питания, профиль «Технология и организация в индустрии питания – 18 бюджетных мест</vt:lpstr>
      <vt:lpstr>Новая образовательная программа 2024г  35.03.04 АГРОНОМИЯ   профиль «Инновационные агротехнологии»</vt:lpstr>
      <vt:lpstr>Сфера профессиональной деятельности:</vt:lpstr>
      <vt:lpstr>Набор 2024 года -  25 бюджетных мест очная форма</vt:lpstr>
      <vt:lpstr>Новая программа с 2025 года 36.05.01 Ветеринария, специализация «Ветеринария» </vt:lpstr>
      <vt:lpstr>Межвузовский кампус мирового уровня</vt:lpstr>
      <vt:lpstr>Подробная информация о поступлении на сайте ТОГУ  https://pnu.edu.ru/ru/applicant/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avzhebo@icloud.com</dc:creator>
  <cp:lastModifiedBy>avzhebo@icloud.com</cp:lastModifiedBy>
  <cp:revision>5</cp:revision>
  <dcterms:created xsi:type="dcterms:W3CDTF">2023-11-15T13:08:00Z</dcterms:created>
  <dcterms:modified xsi:type="dcterms:W3CDTF">2024-01-22T00:56:29Z</dcterms:modified>
</cp:coreProperties>
</file>